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76" r:id="rId23"/>
    <p:sldId id="281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3" r:id="rId33"/>
    <p:sldId id="290" r:id="rId34"/>
    <p:sldId id="29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22" autoAdjust="0"/>
  </p:normalViewPr>
  <p:slideViewPr>
    <p:cSldViewPr snapToGrid="0">
      <p:cViewPr varScale="1">
        <p:scale>
          <a:sx n="97" d="100"/>
          <a:sy n="97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B3FE1-DC9D-4716-8537-23AFEBF5E3E3}" type="datetimeFigureOut">
              <a:rPr lang="fr-FR" smtClean="0"/>
              <a:t>27/09/2021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68E8-8AB7-4555-9525-339B3F681BA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826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8E8-8AB7-4555-9525-339B3F681BA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040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8E8-8AB7-4555-9525-339B3F681BAB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53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67900-C4DA-4F89-9CE4-5C7E7FE44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2407BD-E212-4F01-B45C-DE8EE3BD8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0D27F-A045-40BA-957B-AA014185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F64FDE-C740-4BAB-93D8-B52D428E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42F5A0-41DA-43CD-AD72-60354803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6910-4A42-4050-8C83-2A41BECAC42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138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E0CBB-7B3A-432C-BC81-5C8B00D7F504}"/>
              </a:ext>
            </a:extLst>
          </p:cNvPr>
          <p:cNvSpPr/>
          <p:nvPr userDrawn="1"/>
        </p:nvSpPr>
        <p:spPr>
          <a:xfrm>
            <a:off x="0" y="6512863"/>
            <a:ext cx="12192000" cy="365125"/>
          </a:xfrm>
          <a:prstGeom prst="rect">
            <a:avLst/>
          </a:prstGeom>
          <a:solidFill>
            <a:srgbClr val="0C29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AC292F-B67D-4179-ABE8-ED21CA3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D0CE47-0239-446E-9044-BEFC170CB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17C05CA-B8A1-4EF4-BB98-5785F7E994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11537"/>
            <a:ext cx="27432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13B2AAFC-F56B-4659-BFA1-71E372857DF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C693D1-EC45-470F-B5B4-6596E1D507B8}"/>
              </a:ext>
            </a:extLst>
          </p:cNvPr>
          <p:cNvSpPr txBox="1"/>
          <p:nvPr userDrawn="1"/>
        </p:nvSpPr>
        <p:spPr>
          <a:xfrm>
            <a:off x="10188149" y="6558000"/>
            <a:ext cx="200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dirty="0">
                <a:solidFill>
                  <a:schemeClr val="bg1"/>
                </a:solidFill>
                <a:effectLst/>
                <a:latin typeface="Montserrat"/>
              </a:rPr>
              <a:t>Segmentez des clients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AF5658-FD65-416C-933D-91B610C9D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784" y="6130288"/>
            <a:ext cx="831391" cy="3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61AC69-6CCB-4B6A-8C5F-8E7203AF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DC737B-986B-4BA6-AA47-0D06B0BCF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C5CD8C-54BA-4776-A7AB-9E636F463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B38E6C-E0B6-4434-96EE-76C7A712D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58338-CFE8-41DD-ABB6-8176825E2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26910-4A42-4050-8C83-2A41BECAC42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74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B19A44D2-AC07-4E73-A792-5A2CDBDFB16A}"/>
              </a:ext>
            </a:extLst>
          </p:cNvPr>
          <p:cNvSpPr txBox="1"/>
          <p:nvPr/>
        </p:nvSpPr>
        <p:spPr>
          <a:xfrm>
            <a:off x="6915150" y="6438212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Hugues ANTOINE – 09/2021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3ECA0F-3160-4A65-81E3-3A7657A6A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46" y="2314042"/>
            <a:ext cx="3265108" cy="13106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CA8A43F-FECB-44FF-8114-00783789EE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2" y="1242332"/>
            <a:ext cx="1634244" cy="9657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6809859-E45A-48E0-B4C1-865484BFC4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2"/>
          <a:stretch/>
        </p:blipFill>
        <p:spPr>
          <a:xfrm>
            <a:off x="6501627" y="4891849"/>
            <a:ext cx="1377879" cy="129198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785634C-78F5-4AAE-839E-FAF07FFD81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4" t="41722" r="21946"/>
          <a:stretch/>
        </p:blipFill>
        <p:spPr>
          <a:xfrm>
            <a:off x="438898" y="3219931"/>
            <a:ext cx="1102073" cy="12384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5A8E0FC-05B1-433A-8843-A1DD5FAA1B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4" t="12674" b="11609"/>
          <a:stretch/>
        </p:blipFill>
        <p:spPr>
          <a:xfrm>
            <a:off x="10943606" y="783616"/>
            <a:ext cx="914342" cy="97573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32577E7-A3BE-418D-A987-E18C76D26B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1" t="2273" r="13672" b="303"/>
          <a:stretch/>
        </p:blipFill>
        <p:spPr>
          <a:xfrm flipH="1">
            <a:off x="11005121" y="2883602"/>
            <a:ext cx="1082104" cy="10907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CCD7CB-75D3-4B06-A67F-CBE6B26F7EC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2" y="5623459"/>
            <a:ext cx="1269998" cy="12268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2932AB-55F6-42E4-9889-56560F8F6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5" y="2020645"/>
            <a:ext cx="1471934" cy="16040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775CD01-7849-4BA7-A8A9-8D473A6A961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44" y="1649716"/>
            <a:ext cx="2512411" cy="15642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4A83A7-64F6-40DE-BA9C-337EE0D2E968}"/>
              </a:ext>
            </a:extLst>
          </p:cNvPr>
          <p:cNvSpPr/>
          <p:nvPr/>
        </p:nvSpPr>
        <p:spPr>
          <a:xfrm>
            <a:off x="104775" y="903809"/>
            <a:ext cx="2600325" cy="3753916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74AF7-A4AA-4928-AA1C-6A9C8B1972AD}"/>
              </a:ext>
            </a:extLst>
          </p:cNvPr>
          <p:cNvSpPr/>
          <p:nvPr/>
        </p:nvSpPr>
        <p:spPr>
          <a:xfrm>
            <a:off x="8896349" y="573304"/>
            <a:ext cx="3265107" cy="3753916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E78F6F-46C1-410D-B739-9B78BABFC564}"/>
              </a:ext>
            </a:extLst>
          </p:cNvPr>
          <p:cNvSpPr/>
          <p:nvPr/>
        </p:nvSpPr>
        <p:spPr>
          <a:xfrm>
            <a:off x="5941234" y="4704433"/>
            <a:ext cx="2846416" cy="215356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9D37BFD-8B84-4736-A1CE-2589E16796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11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B2AAFC-F56B-4659-BFA1-71E372857DFE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78B69F3-213A-44AC-A9BF-EBF60B946455}"/>
              </a:ext>
            </a:extLst>
          </p:cNvPr>
          <p:cNvSpPr txBox="1"/>
          <p:nvPr/>
        </p:nvSpPr>
        <p:spPr>
          <a:xfrm>
            <a:off x="2406079" y="3996715"/>
            <a:ext cx="737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latin typeface="Montserra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algn="l"/>
            <a:r>
              <a:rPr lang="fr-FR" sz="2400" b="1" i="0" dirty="0">
                <a:effectLst/>
                <a:latin typeface="Montserrat" panose="00000500000000000000" pitchFamily="2" charset="0"/>
              </a:rPr>
              <a:t>Segmentez des clients d'un site e-commerce</a:t>
            </a:r>
          </a:p>
        </p:txBody>
      </p:sp>
    </p:spTree>
    <p:extLst>
      <p:ext uri="{BB962C8B-B14F-4D97-AF65-F5344CB8AC3E}">
        <p14:creationId xmlns:p14="http://schemas.microsoft.com/office/powerpoint/2010/main" val="304723842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07BC10-C44A-43E6-A6A5-2A0F90DB8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FB4B010-9692-4D48-A601-4E834696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9"/>
            <a:ext cx="10515600" cy="1325563"/>
          </a:xfrm>
        </p:spPr>
        <p:txBody>
          <a:bodyPr/>
          <a:lstStyle/>
          <a:p>
            <a:r>
              <a:rPr lang="fr-FR" b="1" dirty="0"/>
              <a:t>Analyse exploratoire (5/5)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2ADC04-265F-4AC2-9F2C-6818EFB62140}"/>
              </a:ext>
            </a:extLst>
          </p:cNvPr>
          <p:cNvSpPr txBox="1"/>
          <p:nvPr/>
        </p:nvSpPr>
        <p:spPr>
          <a:xfrm>
            <a:off x="1146313" y="1744472"/>
            <a:ext cx="188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/>
              <a:t>Datas products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3438246-8481-4C3D-B19A-99D1092A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" y="2252177"/>
            <a:ext cx="6057252" cy="28267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97CDAF-3410-44FB-95B5-0FC614AB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948" y="782992"/>
            <a:ext cx="5178886" cy="205959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631014-D71E-4623-B60A-85110112D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947" y="3390649"/>
            <a:ext cx="5178885" cy="21156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A4398FE-97C6-4D04-89EF-E4FAA881629E}"/>
              </a:ext>
            </a:extLst>
          </p:cNvPr>
          <p:cNvSpPr txBox="1"/>
          <p:nvPr/>
        </p:nvSpPr>
        <p:spPr>
          <a:xfrm>
            <a:off x="1083215" y="4975227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Chaque catégorie de produits est bien représentée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75DA8A-9BDC-45EE-B2FD-C3ACE2332BC1}"/>
              </a:ext>
            </a:extLst>
          </p:cNvPr>
          <p:cNvSpPr txBox="1"/>
          <p:nvPr/>
        </p:nvSpPr>
        <p:spPr>
          <a:xfrm>
            <a:off x="7670115" y="2842591"/>
            <a:ext cx="378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poids des commandes est de 750g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5851C64-99E1-4D02-9256-3C5FFA184BF5}"/>
              </a:ext>
            </a:extLst>
          </p:cNvPr>
          <p:cNvSpPr txBox="1"/>
          <p:nvPr/>
        </p:nvSpPr>
        <p:spPr>
          <a:xfrm>
            <a:off x="7404597" y="5482303"/>
            <a:ext cx="431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/>
            </a:lvl1pPr>
          </a:lstStyle>
          <a:p>
            <a:r>
              <a:rPr lang="fr-FR" dirty="0"/>
              <a:t>La médiane du volume des commandes est de 7260 cm3</a:t>
            </a:r>
          </a:p>
        </p:txBody>
      </p:sp>
    </p:spTree>
    <p:extLst>
      <p:ext uri="{BB962C8B-B14F-4D97-AF65-F5344CB8AC3E}">
        <p14:creationId xmlns:p14="http://schemas.microsoft.com/office/powerpoint/2010/main" val="996782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F6C7A-8C67-4CF3-8977-0D79E9E8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Merge des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2517D1-0F28-4F86-8F45-3E959A4E44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026" name="Picture 2" descr="Data Schema">
            <a:extLst>
              <a:ext uri="{FF2B5EF4-FFF2-40B4-BE49-F238E27FC236}">
                <a16:creationId xmlns:a16="http://schemas.microsoft.com/office/drawing/2014/main" id="{EF577B1B-EFDA-4C2A-92BC-43998D5D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8" y="1494529"/>
            <a:ext cx="7872481" cy="473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F40A5D-3198-4574-B8E4-C2CE70F4A5A3}"/>
              </a:ext>
            </a:extLst>
          </p:cNvPr>
          <p:cNvSpPr txBox="1"/>
          <p:nvPr/>
        </p:nvSpPr>
        <p:spPr>
          <a:xfrm>
            <a:off x="8726556" y="2847518"/>
            <a:ext cx="3319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Fusion des différentes données en utilisant les clés (customer_ID, order_ID, product_ID) pour créer un DataFrame unique.</a:t>
            </a:r>
          </a:p>
          <a:p>
            <a:r>
              <a:rPr lang="fr-FR" dirty="0"/>
              <a:t> </a:t>
            </a:r>
            <a:endParaRPr lang="fr-FR" sz="1800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800" b="1" dirty="0"/>
              <a:t> 99 436 commandes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97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A40308-F48B-4B29-A4A8-08A8B2613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7200" b="1" dirty="0"/>
              <a:t>GroupBy</a:t>
            </a:r>
            <a:r>
              <a:rPr lang="fr-FR" sz="7200" dirty="0"/>
              <a:t> sur </a:t>
            </a:r>
            <a:r>
              <a:rPr lang="fr-FR" sz="7200" i="1" dirty="0"/>
              <a:t>customer_unique_id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7200" b="1" dirty="0"/>
              <a:t> 93762 clients uniques</a:t>
            </a:r>
          </a:p>
          <a:p>
            <a:pPr marL="0" indent="0" defTabSz="447675">
              <a:buNone/>
            </a:pPr>
            <a:r>
              <a:rPr lang="fr-FR" sz="7200" b="1" dirty="0"/>
              <a:t>	18 variables :</a:t>
            </a:r>
          </a:p>
          <a:p>
            <a:pPr marL="0" indent="0" defTabSz="447675">
              <a:lnSpc>
                <a:spcPct val="120000"/>
              </a:lnSpc>
              <a:spcBef>
                <a:spcPts val="0"/>
              </a:spcBef>
              <a:buNone/>
            </a:pPr>
            <a:endParaRPr lang="fr-FR" sz="2400" b="1" dirty="0"/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Nb_of_order (Nombre de commandes)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Late_delivery_hours_mean (Moyenne des heures de retard de livraison)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Nb_order_delivered_on_time (Nombre de commandes livrées dans les temps)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Nb_of_product_mean (Nombre de produits en moyenne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Nb_of_different_product_mean (Nombre de produits différents en moyenne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Nb_of_product_categories_mean (Nombre de catégories de produits en moyenne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Nb_of_payment_sequential_mean (Nombre de paiements séquentiels en moyenne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Nb_payment_type_mean (Nombre de type de paiement en moyenne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Average_basket_value (Panier moyen par commande)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Nb_of_comment (Nombre de commentaires)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Average_score (La note de satisfaction en moyenne)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Nb_of_caracters_in_comment_mean (Nombre moyen de caractères dans les commentaires)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review_time_mean (Nombre de jour moyen pour remplir l’enquête de satisfaction)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order_weight_g_mean (Poids moyen des commandes en gramme)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order_volume_cm3_mean (Volume moyen des commandes en cm3)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Customer_from_(days) (Ancienneté du client en jour, référence : date la plus récente de commande 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Nb_of_days_since_last_order (Nombre de jour depuis la dernière commande, référence : date la plus récente de commande )</a:t>
            </a:r>
          </a:p>
          <a:p>
            <a:pPr lvl="2" defTabSz="447675">
              <a:lnSpc>
                <a:spcPct val="120000"/>
              </a:lnSpc>
              <a:spcBef>
                <a:spcPts val="100"/>
              </a:spcBef>
              <a:buFontTx/>
              <a:buChar char="-"/>
            </a:pPr>
            <a:r>
              <a:rPr lang="fr-FR" sz="4400" dirty="0"/>
              <a:t>Rate_of_orders_delivered_on_time (Taux de commandes livrées dans les temps)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C768E0-68E0-4110-8886-951ACCE81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ABAB306-35C1-46B6-8C80-CEAF8226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Agrégation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3974805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F24AAF4-EEE0-480D-8F46-C2DFC2074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9"/>
          <a:stretch/>
        </p:blipFill>
        <p:spPr>
          <a:xfrm>
            <a:off x="6184966" y="3962028"/>
            <a:ext cx="5489277" cy="215518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0EFF39-DBB3-4EAF-900B-6C1463F386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876A358-27A8-4991-8DAC-8409CC7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Exploration des données agrégées (1/3)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0A2954-1E10-4C3F-AEC3-34A97C30E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6" y="1528597"/>
            <a:ext cx="4029674" cy="21808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C387EA-232B-4033-827A-E5020457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66" y="1473200"/>
            <a:ext cx="5437548" cy="22916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62F872F-E94D-407F-B4D5-956EE34F6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86" y="3967919"/>
            <a:ext cx="5457564" cy="215518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191BA92D-DC77-49D0-9600-F3D835F8B43E}"/>
              </a:ext>
            </a:extLst>
          </p:cNvPr>
          <p:cNvSpPr txBox="1"/>
          <p:nvPr/>
        </p:nvSpPr>
        <p:spPr>
          <a:xfrm>
            <a:off x="1052031" y="3431589"/>
            <a:ext cx="3483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 moyenne chaque client a fait 1 commande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618D518-CDB7-4163-99D2-89D921EBABD6}"/>
              </a:ext>
            </a:extLst>
          </p:cNvPr>
          <p:cNvSpPr txBox="1"/>
          <p:nvPr/>
        </p:nvSpPr>
        <p:spPr>
          <a:xfrm>
            <a:off x="7357426" y="3431589"/>
            <a:ext cx="378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Chaque client commande en moyenne 1 produit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863F6CA-79D7-4CD7-BD86-C5068D3E388A}"/>
              </a:ext>
            </a:extLst>
          </p:cNvPr>
          <p:cNvSpPr txBox="1"/>
          <p:nvPr/>
        </p:nvSpPr>
        <p:spPr>
          <a:xfrm>
            <a:off x="1213596" y="5809432"/>
            <a:ext cx="3782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panier moyen est de 105 reals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1FF1C29-65BA-4E6D-9B4C-FDDD4B757E71}"/>
              </a:ext>
            </a:extLst>
          </p:cNvPr>
          <p:cNvSpPr txBox="1"/>
          <p:nvPr/>
        </p:nvSpPr>
        <p:spPr>
          <a:xfrm>
            <a:off x="7052651" y="5791153"/>
            <a:ext cx="442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nombre de jour depuis la dernière commande d’un client est de 270 jours</a:t>
            </a:r>
          </a:p>
        </p:txBody>
      </p:sp>
    </p:spTree>
    <p:extLst>
      <p:ext uri="{BB962C8B-B14F-4D97-AF65-F5344CB8AC3E}">
        <p14:creationId xmlns:p14="http://schemas.microsoft.com/office/powerpoint/2010/main" val="872297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0EFF39-DBB3-4EAF-900B-6C1463F386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876A358-27A8-4991-8DAC-8409CC7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Exploration des données agrégées (2/3)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47ECA6A-0E3F-42FA-9931-3883C898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92" y="2909580"/>
            <a:ext cx="5546038" cy="221487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324FDD2-5983-4D36-9F61-7AAF297D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0" y="2862330"/>
            <a:ext cx="5504694" cy="226212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468549A-C3A3-4B7B-A236-134D8D0C99E8}"/>
              </a:ext>
            </a:extLst>
          </p:cNvPr>
          <p:cNvSpPr txBox="1"/>
          <p:nvPr/>
        </p:nvSpPr>
        <p:spPr>
          <a:xfrm>
            <a:off x="1131551" y="4816675"/>
            <a:ext cx="461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taux de commande livrée dans les temps est de 100%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519D75-54C5-4B88-AA70-3B2263963AD1}"/>
              </a:ext>
            </a:extLst>
          </p:cNvPr>
          <p:cNvSpPr txBox="1"/>
          <p:nvPr/>
        </p:nvSpPr>
        <p:spPr>
          <a:xfrm>
            <a:off x="6927844" y="4813722"/>
            <a:ext cx="4405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de la note de satisfaction est de 5 </a:t>
            </a:r>
          </a:p>
        </p:txBody>
      </p:sp>
    </p:spTree>
    <p:extLst>
      <p:ext uri="{BB962C8B-B14F-4D97-AF65-F5344CB8AC3E}">
        <p14:creationId xmlns:p14="http://schemas.microsoft.com/office/powerpoint/2010/main" val="265834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0EFF39-DBB3-4EAF-900B-6C1463F386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876A358-27A8-4991-8DAC-8409CC7B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Exploration des données agrégées (3/3)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3FE85B-68C7-48C1-9222-C88114EB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6388"/>
            <a:ext cx="4822371" cy="47773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3EB3B76-F44E-458E-B4EF-FA400C90F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6" y="1526388"/>
            <a:ext cx="4822373" cy="477738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974D2EB-D28F-4FBC-89D0-25EB74CBCD8A}"/>
              </a:ext>
            </a:extLst>
          </p:cNvPr>
          <p:cNvSpPr txBox="1"/>
          <p:nvPr/>
        </p:nvSpPr>
        <p:spPr>
          <a:xfrm>
            <a:off x="3514725" y="2469290"/>
            <a:ext cx="51625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Certaines variables sont fortement corrélées (&gt;90% ):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Nb_of_order avec  Nb_of_comment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Nb_of_payment_sequential_mean avec Nb_payment_type_mean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Customer_from_(days) avec Nb_of_days_since_last_order</a:t>
            </a:r>
          </a:p>
          <a:p>
            <a:pPr marL="0" indent="0">
              <a:buNone/>
            </a:pPr>
            <a:endParaRPr lang="fr-FR" sz="1800" i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800" b="1" dirty="0"/>
              <a:t> suppression d’une des variables :</a:t>
            </a:r>
          </a:p>
          <a:p>
            <a:pPr indent="266700"/>
            <a:r>
              <a:rPr lang="fr-FR" sz="1800" b="1" dirty="0"/>
              <a:t>93762 clients uniques (97,6% des clients initiaux).</a:t>
            </a:r>
          </a:p>
          <a:p>
            <a:pPr indent="266700"/>
            <a:r>
              <a:rPr lang="fr-FR" b="1" dirty="0"/>
              <a:t>15 variables.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4406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56D316-CD0A-44A9-8669-4FF6B1ACA5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DC03CE5-8AF6-4070-BE43-AAC2A08D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Analyse en Composantes Principales : ACP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A3B387-D193-4EBE-8964-675C563CA9EE}"/>
              </a:ext>
            </a:extLst>
          </p:cNvPr>
          <p:cNvSpPr txBox="1"/>
          <p:nvPr/>
        </p:nvSpPr>
        <p:spPr>
          <a:xfrm>
            <a:off x="852080" y="1812708"/>
            <a:ext cx="471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Normalisation des données avec </a:t>
            </a:r>
            <a:r>
              <a:rPr lang="fr-FR" b="1" dirty="0"/>
              <a:t>StandardScaler</a:t>
            </a:r>
          </a:p>
          <a:p>
            <a:endParaRPr lang="fr-FR" b="1" dirty="0"/>
          </a:p>
          <a:p>
            <a:endParaRPr lang="fr-FR" b="1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5520305-3EF2-4059-AE8C-DFE1AA55EB31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428875"/>
            <a:ext cx="4232335" cy="2909730"/>
            <a:chOff x="533857" y="2614770"/>
            <a:chExt cx="5305833" cy="364776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18F975B-952D-41E7-BC92-EDB09F34C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57" y="2614770"/>
              <a:ext cx="5305833" cy="3647760"/>
            </a:xfrm>
            <a:prstGeom prst="rect">
              <a:avLst/>
            </a:prstGeom>
          </p:spPr>
        </p:pic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018D2686-CEA3-45E3-8FAC-5A8536EFBD8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825" y="3325442"/>
              <a:ext cx="0" cy="248480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6DA4207D-376B-4F04-AAA8-BFF6A965E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00150" y="3315917"/>
              <a:ext cx="313372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AAB8E02-97AE-4F94-944B-B073425EF340}"/>
                </a:ext>
              </a:extLst>
            </p:cNvPr>
            <p:cNvSpPr txBox="1"/>
            <p:nvPr/>
          </p:nvSpPr>
          <p:spPr>
            <a:xfrm>
              <a:off x="770224" y="3194637"/>
              <a:ext cx="524905" cy="318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accent2"/>
                  </a:solidFill>
                </a:rPr>
                <a:t>92%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2CD6B8B6-342E-49AF-89A5-01B55472837A}"/>
              </a:ext>
            </a:extLst>
          </p:cNvPr>
          <p:cNvSpPr txBox="1"/>
          <p:nvPr/>
        </p:nvSpPr>
        <p:spPr>
          <a:xfrm>
            <a:off x="1026744" y="5498569"/>
            <a:ext cx="433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11 premières composantes représentent 92% de la variabilité des données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140B175-298B-4A10-AF34-FB89F73C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568" y="1873280"/>
            <a:ext cx="4595541" cy="422703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A61927B-8569-41E5-ADDB-1C4942CAACD0}"/>
              </a:ext>
            </a:extLst>
          </p:cNvPr>
          <p:cNvSpPr txBox="1"/>
          <p:nvPr/>
        </p:nvSpPr>
        <p:spPr>
          <a:xfrm>
            <a:off x="3708121" y="4961530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3111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9837C-0D60-47E1-A9A2-9C9A69073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B7F21-2845-450B-9104-60DE2FB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Segmentation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4933B2-78D1-452F-9F6E-946E6A65ADB1}"/>
              </a:ext>
            </a:extLst>
          </p:cNvPr>
          <p:cNvSpPr txBox="1"/>
          <p:nvPr/>
        </p:nvSpPr>
        <p:spPr>
          <a:xfrm>
            <a:off x="838200" y="2515284"/>
            <a:ext cx="644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de l’algorithme de clustering non supervisé : 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k-means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467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9837C-0D60-47E1-A9A2-9C9A69073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B7F21-2845-450B-9104-60DE2FB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Recherche du meilleur nombre de clusters (1/5)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B02DD7-951E-4898-924C-C2C61520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8322"/>
          <a:stretch/>
        </p:blipFill>
        <p:spPr>
          <a:xfrm>
            <a:off x="0" y="2514743"/>
            <a:ext cx="3962401" cy="2285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B55811F-439A-47BF-BE42-99DD0842B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6" r="8814"/>
          <a:stretch/>
        </p:blipFill>
        <p:spPr>
          <a:xfrm>
            <a:off x="4181474" y="2514743"/>
            <a:ext cx="3895726" cy="22857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804AE5-5E8F-44C8-9337-11D90C19D1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r="8176"/>
          <a:stretch/>
        </p:blipFill>
        <p:spPr>
          <a:xfrm>
            <a:off x="8296274" y="2514743"/>
            <a:ext cx="3895725" cy="228571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ACFBBF0-4212-4006-9EA0-4E0F6360D673}"/>
              </a:ext>
            </a:extLst>
          </p:cNvPr>
          <p:cNvSpPr txBox="1"/>
          <p:nvPr/>
        </p:nvSpPr>
        <p:spPr>
          <a:xfrm>
            <a:off x="319088" y="4805857"/>
            <a:ext cx="364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Meilleur score Silhouette obtenu avec 5 clusters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86340EB-283A-4FB0-A9A3-EE0E521CBE91}"/>
              </a:ext>
            </a:extLst>
          </p:cNvPr>
          <p:cNvSpPr txBox="1"/>
          <p:nvPr/>
        </p:nvSpPr>
        <p:spPr>
          <a:xfrm>
            <a:off x="8548686" y="4800457"/>
            <a:ext cx="364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Meilleur score Davies-Bouldin obtenu avec 7 clusters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CAB4CA-7934-4865-82C0-B34EC65B38BA}"/>
              </a:ext>
            </a:extLst>
          </p:cNvPr>
          <p:cNvSpPr txBox="1"/>
          <p:nvPr/>
        </p:nvSpPr>
        <p:spPr>
          <a:xfrm>
            <a:off x="4433887" y="4800457"/>
            <a:ext cx="364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Difficile de déterminer une nombre de clusters optimal avec l’inertie.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A47F12-65BE-4C36-A4F0-5CA5ABE0E280}"/>
              </a:ext>
            </a:extLst>
          </p:cNvPr>
          <p:cNvSpPr txBox="1"/>
          <p:nvPr/>
        </p:nvSpPr>
        <p:spPr>
          <a:xfrm flipH="1">
            <a:off x="838198" y="1381286"/>
            <a:ext cx="757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Evaluation de la performance des segmentations en utilisant les métriques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4A99D0-EAF8-43F8-8A7E-6AE5B1734FD8}"/>
              </a:ext>
            </a:extLst>
          </p:cNvPr>
          <p:cNvSpPr txBox="1"/>
          <p:nvPr/>
        </p:nvSpPr>
        <p:spPr>
          <a:xfrm>
            <a:off x="2586037" y="575310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la suite de l’étude, analyse des segmentations en 4, 5, 6 et 7 clusters</a:t>
            </a:r>
          </a:p>
        </p:txBody>
      </p:sp>
    </p:spTree>
    <p:extLst>
      <p:ext uri="{BB962C8B-B14F-4D97-AF65-F5344CB8AC3E}">
        <p14:creationId xmlns:p14="http://schemas.microsoft.com/office/powerpoint/2010/main" val="1174981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9837C-0D60-47E1-A9A2-9C9A69073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B7F21-2845-450B-9104-60DE2FB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Recherche du meilleur nombre de clusters (2/5)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A47F12-65BE-4C36-A4F0-5CA5ABE0E280}"/>
              </a:ext>
            </a:extLst>
          </p:cNvPr>
          <p:cNvSpPr txBox="1"/>
          <p:nvPr/>
        </p:nvSpPr>
        <p:spPr>
          <a:xfrm flipH="1">
            <a:off x="838200" y="131167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i="0" dirty="0">
                <a:solidFill>
                  <a:srgbClr val="000000"/>
                </a:solidFill>
                <a:effectLst/>
              </a:rPr>
              <a:t>Utilisation de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Silhouette Visualizer</a:t>
            </a:r>
            <a:r>
              <a:rPr lang="fr-FR" i="0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 pour représenter les clusters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72563C-FFE9-4C86-BE1A-4B369D30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55" y="2075857"/>
            <a:ext cx="3018245" cy="21576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53403F-DDC8-4863-AA26-E5EB06C5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43" y="1920954"/>
            <a:ext cx="3139402" cy="22786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1B45637-860E-417C-89E3-7708E47B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155" y="4291427"/>
            <a:ext cx="3139402" cy="22105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F92141-A89C-4CF6-8A1B-D07DE272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43" y="4239031"/>
            <a:ext cx="3139402" cy="22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2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991535-9B8D-40BC-9116-C27707A225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contenu 11">
            <a:extLst>
              <a:ext uri="{FF2B5EF4-FFF2-40B4-BE49-F238E27FC236}">
                <a16:creationId xmlns:a16="http://schemas.microsoft.com/office/drawing/2014/main" id="{E5F70421-EB3B-44EB-B530-3741A08D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6125"/>
            <a:ext cx="11029951" cy="4351338"/>
          </a:xfrm>
        </p:spPr>
        <p:txBody>
          <a:bodyPr/>
          <a:lstStyle/>
          <a:p>
            <a:pPr marL="542925" indent="-542925" defTabSz="714375">
              <a:buFont typeface="+mj-lt"/>
              <a:buAutoNum type="arabicPeriod"/>
              <a:tabLst>
                <a:tab pos="628650" algn="l"/>
              </a:tabLst>
            </a:pPr>
            <a:r>
              <a:rPr lang="fr-FR" b="1" dirty="0">
                <a:latin typeface="Montserrat"/>
              </a:rPr>
              <a:t> Segmenter les clients </a:t>
            </a:r>
            <a:r>
              <a:rPr lang="fr-FR" dirty="0">
                <a:latin typeface="Montserrat"/>
              </a:rPr>
              <a:t>afin que les équipes marketing 	puissent l’utiliser facilement pour leurs campagnes de 	communication</a:t>
            </a:r>
            <a:r>
              <a:rPr lang="fr-FR" dirty="0"/>
              <a:t>.</a:t>
            </a:r>
            <a:endParaRPr lang="fr-FR" i="0" dirty="0">
              <a:effectLst/>
              <a:latin typeface="Montserrat"/>
            </a:endParaRPr>
          </a:p>
          <a:p>
            <a:pPr marL="514350" indent="-514350">
              <a:buFont typeface="+mj-lt"/>
              <a:buAutoNum type="arabicPeriod"/>
            </a:pPr>
            <a:endParaRPr lang="fr-FR" b="0" i="0" dirty="0">
              <a:effectLst/>
              <a:latin typeface="Montserrat"/>
            </a:endParaRPr>
          </a:p>
          <a:p>
            <a:pPr marL="514350" indent="-514350" defTabSz="628650">
              <a:buFont typeface="+mj-lt"/>
              <a:buAutoNum type="arabicPeriod"/>
            </a:pPr>
            <a:r>
              <a:rPr lang="fr-FR" b="1" dirty="0">
                <a:latin typeface="Montserrat"/>
              </a:rPr>
              <a:t> Proposer un contrat de maintenance </a:t>
            </a:r>
            <a:r>
              <a:rPr lang="fr-FR" dirty="0">
                <a:latin typeface="Montserrat"/>
              </a:rPr>
              <a:t>de la 	segmentation des clients.</a:t>
            </a:r>
          </a:p>
          <a:p>
            <a:pPr marL="514350" indent="-514350">
              <a:buFont typeface="+mj-lt"/>
              <a:buAutoNum type="arabicPeriod"/>
            </a:pPr>
            <a:endParaRPr lang="fr-FR" dirty="0">
              <a:latin typeface="Montserra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latin typeface="Montserrat"/>
              </a:rPr>
              <a:t> </a:t>
            </a:r>
            <a:r>
              <a:rPr lang="fr-FR" dirty="0">
                <a:latin typeface="Montserrat"/>
              </a:rPr>
              <a:t>Le code fourni doit respecter la convention </a:t>
            </a:r>
            <a:r>
              <a:rPr lang="fr-FR" b="1" dirty="0">
                <a:latin typeface="Montserrat"/>
              </a:rPr>
              <a:t>PEP8</a:t>
            </a:r>
            <a:r>
              <a:rPr lang="fr-FR" dirty="0">
                <a:latin typeface="Montserrat"/>
              </a:rPr>
              <a:t>.</a:t>
            </a:r>
          </a:p>
        </p:txBody>
      </p:sp>
      <p:sp>
        <p:nvSpPr>
          <p:cNvPr id="7" name="Titre 10">
            <a:extLst>
              <a:ext uri="{FF2B5EF4-FFF2-40B4-BE49-F238E27FC236}">
                <a16:creationId xmlns:a16="http://schemas.microsoft.com/office/drawing/2014/main" id="{C14C21AB-6248-422F-AB52-60159E84A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/>
              <a:t>Les objectifs</a:t>
            </a:r>
          </a:p>
        </p:txBody>
      </p:sp>
    </p:spTree>
    <p:extLst>
      <p:ext uri="{BB962C8B-B14F-4D97-AF65-F5344CB8AC3E}">
        <p14:creationId xmlns:p14="http://schemas.microsoft.com/office/powerpoint/2010/main" val="1889343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9837C-0D60-47E1-A9A2-9C9A69073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B7F21-2845-450B-9104-60DE2FB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Recherche du meilleur nombre de clusters (3/5)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7E4DF7-A440-4D8B-BC5C-83E7E7685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4105585"/>
            <a:ext cx="3373355" cy="24095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21E2D89-6C8D-4CD7-86F4-270E52EA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4" y="4105585"/>
            <a:ext cx="3373355" cy="24095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1AD32E-3369-4597-9160-AE3A6BC49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9" y="1877022"/>
            <a:ext cx="3373355" cy="24095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BF6BCEB-2519-4835-A85C-E1A654C86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51" y="1875773"/>
            <a:ext cx="3348000" cy="239142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CB53B34-599E-4787-86AB-734ED2BA9645}"/>
              </a:ext>
            </a:extLst>
          </p:cNvPr>
          <p:cNvSpPr txBox="1"/>
          <p:nvPr/>
        </p:nvSpPr>
        <p:spPr>
          <a:xfrm flipH="1">
            <a:off x="838200" y="140744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i="0" dirty="0">
                <a:solidFill>
                  <a:srgbClr val="000000"/>
                </a:solidFill>
                <a:effectLst/>
              </a:rPr>
              <a:t>Répartition des clients dans les clusters</a:t>
            </a:r>
            <a:endParaRPr lang="fr-FR" i="0" dirty="0">
              <a:solidFill>
                <a:srgbClr val="000000"/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7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519DFB86-0391-4410-923A-7C1A7BB9C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25" y="2270934"/>
            <a:ext cx="3200000" cy="32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39837C-0D60-47E1-A9A2-9C9A69073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724400" y="6511540"/>
            <a:ext cx="2743200" cy="343219"/>
          </a:xfrm>
        </p:spPr>
        <p:txBody>
          <a:bodyPr/>
          <a:lstStyle/>
          <a:p>
            <a:fld id="{13B2AAFC-F56B-4659-BFA1-71E372857DF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99B7F21-2845-450B-9104-60DE2FB3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Recherche du meilleur nombre de clusters (4/5)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AA219E61-BA69-418F-9AB2-3DA46680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78" y="2270935"/>
            <a:ext cx="3200000" cy="3200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30D6B2C-1837-43E3-9DA4-971378A4D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57" y="2270936"/>
            <a:ext cx="3200000" cy="3200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7BDCCC7-34CE-4095-A3AD-85E8F68E2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2270936"/>
            <a:ext cx="3200000" cy="320000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F06C971-9B6A-4C9C-89C1-288305FBDB21}"/>
              </a:ext>
            </a:extLst>
          </p:cNvPr>
          <p:cNvSpPr txBox="1"/>
          <p:nvPr/>
        </p:nvSpPr>
        <p:spPr>
          <a:xfrm>
            <a:off x="530190" y="5208885"/>
            <a:ext cx="2310248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b="1" dirty="0"/>
              <a:t>Petit client satisfait, endormi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N’a pas commandé depuis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Commandes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158373-53C9-490A-A893-E03CAE5F6646}"/>
              </a:ext>
            </a:extLst>
          </p:cNvPr>
          <p:cNvSpPr txBox="1"/>
          <p:nvPr/>
        </p:nvSpPr>
        <p:spPr>
          <a:xfrm>
            <a:off x="3093601" y="5206407"/>
            <a:ext cx="247931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régulier,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quelques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beaucoup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9AE3085-F447-42D5-A151-A1D10B70D69A}"/>
              </a:ext>
            </a:extLst>
          </p:cNvPr>
          <p:cNvSpPr txBox="1"/>
          <p:nvPr/>
        </p:nvSpPr>
        <p:spPr>
          <a:xfrm>
            <a:off x="5826080" y="5206407"/>
            <a:ext cx="3063499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Gros clients moyennement satisfait, perdu: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Gros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différents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y a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gros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Note de satisfaction moyenne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8957CA9-9E8F-4F65-BA4E-58F65B293038}"/>
              </a:ext>
            </a:extLst>
          </p:cNvPr>
          <p:cNvSpPr txBox="1"/>
          <p:nvPr/>
        </p:nvSpPr>
        <p:spPr>
          <a:xfrm>
            <a:off x="9262701" y="5205532"/>
            <a:ext cx="2310247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Nouveau petit client insatisfait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Panier moyen faible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faible note de satisfaction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53F4660-B507-4136-A33E-860C24DDABC3}"/>
              </a:ext>
            </a:extLst>
          </p:cNvPr>
          <p:cNvSpPr txBox="1"/>
          <p:nvPr/>
        </p:nvSpPr>
        <p:spPr>
          <a:xfrm flipH="1">
            <a:off x="838200" y="1388390"/>
            <a:ext cx="6629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fr-FR" i="0" dirty="0">
                <a:solidFill>
                  <a:srgbClr val="000000"/>
                </a:solidFill>
                <a:effectLst/>
              </a:rPr>
              <a:t>Analyse des clusters avec des graphiques en radar.</a:t>
            </a:r>
          </a:p>
          <a:p>
            <a:pPr>
              <a:spcAft>
                <a:spcPts val="600"/>
              </a:spcAft>
            </a:pPr>
            <a:r>
              <a:rPr lang="fr-FR" sz="1400" dirty="0">
                <a:solidFill>
                  <a:srgbClr val="000000"/>
                </a:solidFill>
                <a:ea typeface="Cambria" panose="02040503050406030204" pitchFamily="18" charset="0"/>
              </a:rPr>
              <a:t>	Normalisation des données avec MinMaxScaler</a:t>
            </a:r>
          </a:p>
          <a:p>
            <a:pPr algn="l"/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4 Clusters :</a:t>
            </a:r>
          </a:p>
          <a:p>
            <a:pPr algn="l"/>
            <a:endParaRPr lang="fr-FR" b="1" i="0" u="sng" dirty="0">
              <a:solidFill>
                <a:srgbClr val="000000"/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07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5 Clusters (1/2)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E1ED6EE-D91F-4BCA-8792-142B7897F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2" y="1086905"/>
            <a:ext cx="3200000" cy="320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A233E5-A087-40BA-BB8E-D4C8A56D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1086905"/>
            <a:ext cx="3200000" cy="320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03E26B-E94B-43C1-A146-091DD3AAF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68" y="1086905"/>
            <a:ext cx="3200000" cy="320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D185F61-5FD8-4BE2-A790-27F5C0CCD00C}"/>
              </a:ext>
            </a:extLst>
          </p:cNvPr>
          <p:cNvSpPr txBox="1"/>
          <p:nvPr/>
        </p:nvSpPr>
        <p:spPr>
          <a:xfrm>
            <a:off x="1126908" y="4625903"/>
            <a:ext cx="2310248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b="1" dirty="0"/>
              <a:t>Petit client satisfait, endormi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N’a pas commandé depuis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Commandes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3089BD-0418-4BE3-967D-EF07550ECC93}"/>
              </a:ext>
            </a:extLst>
          </p:cNvPr>
          <p:cNvSpPr txBox="1"/>
          <p:nvPr/>
        </p:nvSpPr>
        <p:spPr>
          <a:xfrm>
            <a:off x="4916530" y="4625903"/>
            <a:ext cx="246246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régulier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quelques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beaucoup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8913EF-7B24-47F5-A947-1B8F427F7073}"/>
              </a:ext>
            </a:extLst>
          </p:cNvPr>
          <p:cNvSpPr txBox="1"/>
          <p:nvPr/>
        </p:nvSpPr>
        <p:spPr>
          <a:xfrm>
            <a:off x="8730499" y="4625903"/>
            <a:ext cx="2358939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Gros client satisfait, perdu: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gros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y a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gros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Bonne note de satisfaction</a:t>
            </a:r>
          </a:p>
        </p:txBody>
      </p:sp>
    </p:spTree>
    <p:extLst>
      <p:ext uri="{BB962C8B-B14F-4D97-AF65-F5344CB8AC3E}">
        <p14:creationId xmlns:p14="http://schemas.microsoft.com/office/powerpoint/2010/main" val="2868840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5 Clusters (2/2) 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74D7797-267E-4ADC-AA4B-FF721119C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0" y="1313040"/>
            <a:ext cx="3200000" cy="320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79337F-A5D3-48BF-9DFA-DBFE6855C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13040"/>
            <a:ext cx="3200000" cy="320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33C509E-6112-4E00-926A-C3220A809B76}"/>
              </a:ext>
            </a:extLst>
          </p:cNvPr>
          <p:cNvSpPr txBox="1"/>
          <p:nvPr/>
        </p:nvSpPr>
        <p:spPr>
          <a:xfrm>
            <a:off x="1953867" y="4404846"/>
            <a:ext cx="2341066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Nouveau petit client insatisfait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faible note de satisfaction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D69545-4795-40CC-93B5-3335D5ABC8BF}"/>
              </a:ext>
            </a:extLst>
          </p:cNvPr>
          <p:cNvSpPr txBox="1"/>
          <p:nvPr/>
        </p:nvSpPr>
        <p:spPr>
          <a:xfrm>
            <a:off x="8021736" y="4404846"/>
            <a:ext cx="3355102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moyennement satisfait qui s’endort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différents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n’y a pas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Note de satisfaction moyenne</a:t>
            </a:r>
          </a:p>
        </p:txBody>
      </p:sp>
    </p:spTree>
    <p:extLst>
      <p:ext uri="{BB962C8B-B14F-4D97-AF65-F5344CB8AC3E}">
        <p14:creationId xmlns:p14="http://schemas.microsoft.com/office/powerpoint/2010/main" val="1397173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u="sng" dirty="0">
                <a:solidFill>
                  <a:srgbClr val="000000"/>
                </a:solidFill>
                <a:ea typeface="Cambria" panose="02040503050406030204" pitchFamily="18" charset="0"/>
              </a:rPr>
              <a:t>6</a:t>
            </a:r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 Clusters (1/2)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185F61-5FD8-4BE2-A790-27F5C0CCD00C}"/>
              </a:ext>
            </a:extLst>
          </p:cNvPr>
          <p:cNvSpPr txBox="1"/>
          <p:nvPr/>
        </p:nvSpPr>
        <p:spPr>
          <a:xfrm>
            <a:off x="1284803" y="4625902"/>
            <a:ext cx="2096023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b="1" dirty="0"/>
              <a:t>Nouveau petit client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Commandes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3089BD-0418-4BE3-967D-EF07550ECC93}"/>
              </a:ext>
            </a:extLst>
          </p:cNvPr>
          <p:cNvSpPr txBox="1"/>
          <p:nvPr/>
        </p:nvSpPr>
        <p:spPr>
          <a:xfrm>
            <a:off x="4540474" y="4625902"/>
            <a:ext cx="3111051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régulier satisfait qui va s’endormir: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quelques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beaucoup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n’y a pas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8913EF-7B24-47F5-A947-1B8F427F7073}"/>
              </a:ext>
            </a:extLst>
          </p:cNvPr>
          <p:cNvSpPr txBox="1"/>
          <p:nvPr/>
        </p:nvSpPr>
        <p:spPr>
          <a:xfrm>
            <a:off x="8709073" y="4625901"/>
            <a:ext cx="2572071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Gros client satisfait, endormi: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gros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quelques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N’a pas commandé depuis quelques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gros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Bonne note de satisfaction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26C8CC-120A-488C-A4FC-B52340FE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2" y="1086905"/>
            <a:ext cx="3200000" cy="320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84373F-1081-4981-A7C3-3159BC1A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00" y="1086905"/>
            <a:ext cx="3200000" cy="320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AEDE03-6495-471A-91BF-1BC8C188B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68" y="1086905"/>
            <a:ext cx="32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36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u="sng" dirty="0">
                <a:solidFill>
                  <a:srgbClr val="000000"/>
                </a:solidFill>
                <a:ea typeface="Cambria" panose="02040503050406030204" pitchFamily="18" charset="0"/>
              </a:rPr>
              <a:t>6</a:t>
            </a:r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 Clusters (2/2)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185F61-5FD8-4BE2-A790-27F5C0CCD00C}"/>
              </a:ext>
            </a:extLst>
          </p:cNvPr>
          <p:cNvSpPr txBox="1"/>
          <p:nvPr/>
        </p:nvSpPr>
        <p:spPr>
          <a:xfrm>
            <a:off x="1284803" y="4625902"/>
            <a:ext cx="2178802" cy="166199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b="1" dirty="0"/>
              <a:t>Petit client insatisfait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n’y a pas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mauvaise note de satisfaction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3089BD-0418-4BE3-967D-EF07550ECC93}"/>
              </a:ext>
            </a:extLst>
          </p:cNvPr>
          <p:cNvSpPr txBox="1"/>
          <p:nvPr/>
        </p:nvSpPr>
        <p:spPr>
          <a:xfrm>
            <a:off x="4320547" y="4625901"/>
            <a:ext cx="3550904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moyennement satisfait qui va s’endormir: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différents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n’y a pas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Note de satisfaction moyenne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8913EF-7B24-47F5-A947-1B8F427F7073}"/>
              </a:ext>
            </a:extLst>
          </p:cNvPr>
          <p:cNvSpPr txBox="1"/>
          <p:nvPr/>
        </p:nvSpPr>
        <p:spPr>
          <a:xfrm>
            <a:off x="8709073" y="4625901"/>
            <a:ext cx="2572071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satisfait, perdu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y a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gros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Bonne note de satisfaction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4E70D4A-3A71-4DA4-9EE3-4A0F1E5E3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1" y="1086905"/>
            <a:ext cx="3200000" cy="320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CE3FE03-1708-4CC7-95B0-245941A07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99" y="1086905"/>
            <a:ext cx="3200000" cy="3200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3B75FA9-B7AE-4FE9-8233-93C0B505F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69" y="1086905"/>
            <a:ext cx="32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5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7 Clusters (1/2)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185F61-5FD8-4BE2-A790-27F5C0CCD00C}"/>
              </a:ext>
            </a:extLst>
          </p:cNvPr>
          <p:cNvSpPr txBox="1"/>
          <p:nvPr/>
        </p:nvSpPr>
        <p:spPr>
          <a:xfrm>
            <a:off x="273669" y="4594737"/>
            <a:ext cx="2652662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Gros client satisfait qui va s’endormir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gros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N’a pas commandé depuis quelques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Commandes des gros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Bonne note de satisfaction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23089BD-0418-4BE3-967D-EF07550ECC93}"/>
              </a:ext>
            </a:extLst>
          </p:cNvPr>
          <p:cNvSpPr txBox="1"/>
          <p:nvPr/>
        </p:nvSpPr>
        <p:spPr>
          <a:xfrm>
            <a:off x="3533832" y="4594737"/>
            <a:ext cx="238113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insatisfait, perdu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y a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mauvaise note de satisfaction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8913EF-7B24-47F5-A947-1B8F427F7073}"/>
              </a:ext>
            </a:extLst>
          </p:cNvPr>
          <p:cNvSpPr txBox="1"/>
          <p:nvPr/>
        </p:nvSpPr>
        <p:spPr>
          <a:xfrm>
            <a:off x="9371870" y="4594739"/>
            <a:ext cx="238113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satisfait, perdu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beaucoup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il y a longtemps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1F45A6-1077-436E-AE17-946E299A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558"/>
            <a:ext cx="3200000" cy="320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E90804-A8A0-4945-BF1D-96CDDF383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5" y="1000558"/>
            <a:ext cx="3200000" cy="320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85AA7E-4222-4BEB-ADEC-CE2AFBBC7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25" y="1000558"/>
            <a:ext cx="3200000" cy="32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9864F2F-FE79-4F49-931B-93883970E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38" y="1000558"/>
            <a:ext cx="3200000" cy="32000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4756306-447B-491F-9953-6DC7721E7E25}"/>
              </a:ext>
            </a:extLst>
          </p:cNvPr>
          <p:cNvSpPr txBox="1"/>
          <p:nvPr/>
        </p:nvSpPr>
        <p:spPr>
          <a:xfrm>
            <a:off x="6460957" y="4594738"/>
            <a:ext cx="2381135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Nouveau petit client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très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</p:spTree>
    <p:extLst>
      <p:ext uri="{BB962C8B-B14F-4D97-AF65-F5344CB8AC3E}">
        <p14:creationId xmlns:p14="http://schemas.microsoft.com/office/powerpoint/2010/main" val="2887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BF6BE-5154-463E-AC40-077E674ED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DF321-5BFC-40C6-85F2-DCAC1C4EC0D1}"/>
              </a:ext>
            </a:extLst>
          </p:cNvPr>
          <p:cNvSpPr txBox="1"/>
          <p:nvPr/>
        </p:nvSpPr>
        <p:spPr>
          <a:xfrm flipH="1">
            <a:off x="838200" y="378576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u="sng" dirty="0">
                <a:solidFill>
                  <a:srgbClr val="000000"/>
                </a:solidFill>
                <a:effectLst/>
                <a:ea typeface="Cambria" panose="02040503050406030204" pitchFamily="18" charset="0"/>
              </a:rPr>
              <a:t>7 Clusters (2/2)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185F61-5FD8-4BE2-A790-27F5C0CCD00C}"/>
              </a:ext>
            </a:extLst>
          </p:cNvPr>
          <p:cNvSpPr txBox="1"/>
          <p:nvPr/>
        </p:nvSpPr>
        <p:spPr>
          <a:xfrm>
            <a:off x="909404" y="4590962"/>
            <a:ext cx="2652662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Petit client régulier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plusieurs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beaucoup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Commandes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de commentaire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bonne note de satisfaction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8913EF-7B24-47F5-A947-1B8F427F7073}"/>
              </a:ext>
            </a:extLst>
          </p:cNvPr>
          <p:cNvSpPr txBox="1"/>
          <p:nvPr/>
        </p:nvSpPr>
        <p:spPr>
          <a:xfrm>
            <a:off x="8406146" y="4590962"/>
            <a:ext cx="3100238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Nouveau petit client moyennement satisfait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plusieurs de types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diffèrent produits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Livré dans les temps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des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Note de satisfaction moyenne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4756306-447B-491F-9953-6DC7721E7E25}"/>
              </a:ext>
            </a:extLst>
          </p:cNvPr>
          <p:cNvSpPr txBox="1"/>
          <p:nvPr/>
        </p:nvSpPr>
        <p:spPr>
          <a:xfrm>
            <a:off x="4614668" y="4590960"/>
            <a:ext cx="296266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Nouveau petit client :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Très petit panier moyen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Utilise 1 type de paiement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1 produit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Pas encore livré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1 fois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A commandé récemment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Commande des petits articles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Ecris beaucoup de commentaires</a:t>
            </a:r>
          </a:p>
          <a:p>
            <a:pPr marL="171450" indent="-171450">
              <a:buFontTx/>
              <a:buChar char="-"/>
            </a:pPr>
            <a:r>
              <a:rPr lang="fr-FR" sz="1000" dirty="0"/>
              <a:t>Mauvaise note de satisfaction (peut s’expliquer car ce sont des nouveaux clients pas encore livrés)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CD865D-A7DE-412C-950E-C93693D2A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5" y="1069435"/>
            <a:ext cx="3200000" cy="320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743BD28-53D3-4988-9867-9216F1672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99" y="1069434"/>
            <a:ext cx="3200000" cy="320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B40927C-67AC-4056-B137-6BA16EA7E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65" y="1069435"/>
            <a:ext cx="3200000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2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B21010-EE20-4F8D-B773-DFC1365263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0207115-5650-4E80-A91D-60D1539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Recherche du meilleur nombre de clusters (5/5)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0C4556-E9B7-45F8-A1CD-8CDB88026036}"/>
              </a:ext>
            </a:extLst>
          </p:cNvPr>
          <p:cNvSpPr txBox="1"/>
          <p:nvPr/>
        </p:nvSpPr>
        <p:spPr>
          <a:xfrm flipH="1">
            <a:off x="838199" y="3059668"/>
            <a:ext cx="1016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i="0" dirty="0">
                <a:solidFill>
                  <a:srgbClr val="000000"/>
                </a:solidFill>
                <a:effectLst/>
              </a:rPr>
              <a:t>Les résultats avec </a:t>
            </a:r>
            <a:r>
              <a:rPr lang="fr-FR" b="1" i="0" u="sng" dirty="0">
                <a:solidFill>
                  <a:srgbClr val="000000"/>
                </a:solidFill>
                <a:effectLst/>
              </a:rPr>
              <a:t>7 clusters</a:t>
            </a:r>
            <a:r>
              <a:rPr lang="fr-FR" b="1" i="0" dirty="0">
                <a:solidFill>
                  <a:srgbClr val="000000"/>
                </a:solidFill>
                <a:effectLst/>
              </a:rPr>
              <a:t> </a:t>
            </a:r>
            <a:r>
              <a:rPr lang="fr-FR" i="0" dirty="0">
                <a:solidFill>
                  <a:srgbClr val="000000"/>
                </a:solidFill>
                <a:effectLst/>
              </a:rPr>
              <a:t>donnent plus de profils de clients actionnables par les équipes marketing.  </a:t>
            </a:r>
            <a:endParaRPr lang="fr-FR" i="0" dirty="0">
              <a:solidFill>
                <a:srgbClr val="000000"/>
              </a:solidFill>
              <a:effectLst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18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B21010-EE20-4F8D-B773-DFC1365263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8754AF6-D6EE-43FA-A6F9-B67E247F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Visualisation des 7 clusters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7B7DDFA-2B6A-42B4-BBD1-117294FA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151" y="1162406"/>
            <a:ext cx="3425413" cy="24544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37C8AD-4C8A-4D63-BD51-A595D33D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698" y="3684342"/>
            <a:ext cx="3678321" cy="24667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D50314D-20F0-4ECC-A082-AF38ECB04939}"/>
              </a:ext>
            </a:extLst>
          </p:cNvPr>
          <p:cNvSpPr txBox="1"/>
          <p:nvPr/>
        </p:nvSpPr>
        <p:spPr>
          <a:xfrm>
            <a:off x="2531010" y="202028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T-SNE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466EF11-7F92-44FF-B573-B349ADB178B1}"/>
              </a:ext>
            </a:extLst>
          </p:cNvPr>
          <p:cNvSpPr txBox="1"/>
          <p:nvPr/>
        </p:nvSpPr>
        <p:spPr>
          <a:xfrm>
            <a:off x="7467600" y="3429000"/>
            <a:ext cx="5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881BC8-D720-4FE5-B7FD-DCEBA59A7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94" y="2389621"/>
            <a:ext cx="3969327" cy="39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61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2B3FD9-A991-43DA-8F83-1A2308763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D0CFB796-3A00-497E-A1E5-3C69C9D3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Source : </a:t>
            </a:r>
            <a:r>
              <a:rPr lang="fr-FR" i="1" dirty="0"/>
              <a:t>Données anonymisées fournies par </a:t>
            </a:r>
            <a:r>
              <a:rPr lang="fr-FR" b="1" dirty="0"/>
              <a:t>olist</a:t>
            </a:r>
          </a:p>
          <a:p>
            <a:pPr marL="1254125" lvl="3" indent="-3175">
              <a:buNone/>
            </a:pPr>
            <a:r>
              <a:rPr lang="fr-FR" sz="1400" dirty="0"/>
              <a:t>Informations sur l’historique de commandes, les produits achetés, les commentaires de satisfaction des clients entre 2016 et 2018 .</a:t>
            </a:r>
          </a:p>
          <a:p>
            <a:endParaRPr lang="fr-FR" b="1" dirty="0"/>
          </a:p>
          <a:p>
            <a:pPr marL="3657600" lvl="8" indent="0">
              <a:buNone/>
            </a:pPr>
            <a:endParaRPr lang="fr-FR" i="1" dirty="0"/>
          </a:p>
        </p:txBody>
      </p:sp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58DF1F59-284C-4B7D-8673-E662166A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42" y="3369265"/>
            <a:ext cx="459845" cy="4598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0850739-D21F-4115-81B3-5F63A2972C28}"/>
              </a:ext>
            </a:extLst>
          </p:cNvPr>
          <p:cNvSpPr txBox="1"/>
          <p:nvPr/>
        </p:nvSpPr>
        <p:spPr>
          <a:xfrm>
            <a:off x="2366634" y="3429000"/>
            <a:ext cx="235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9</a:t>
            </a:r>
            <a:r>
              <a:rPr lang="fr-FR" sz="2000" dirty="0"/>
              <a:t> fichiers CSV	   :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0BFCED-B1AF-4540-BDCD-0D75564495F3}"/>
              </a:ext>
            </a:extLst>
          </p:cNvPr>
          <p:cNvSpPr txBox="1"/>
          <p:nvPr/>
        </p:nvSpPr>
        <p:spPr>
          <a:xfrm>
            <a:off x="4763860" y="3462775"/>
            <a:ext cx="449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olist_customers_dataset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olist_orders_dataset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olist_order_items_dataset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olist_order_payments_dataset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olist_order_reviews_dataset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olist_products_dataset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olist_sellers_dataset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olist_geolocation_dataset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product_category_name_translation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B49BEC7E-448D-4B49-939F-2140F12A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b="1" dirty="0"/>
              <a:t>Les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BA5CED-B5DA-4096-AA01-88E0A140D734}"/>
              </a:ext>
            </a:extLst>
          </p:cNvPr>
          <p:cNvSpPr txBox="1"/>
          <p:nvPr/>
        </p:nvSpPr>
        <p:spPr>
          <a:xfrm>
            <a:off x="9075358" y="3851533"/>
            <a:ext cx="2457982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99 441 commandes</a:t>
            </a:r>
          </a:p>
          <a:p>
            <a:r>
              <a:rPr lang="fr-FR" b="1" dirty="0"/>
              <a:t>96 096 clients différents</a:t>
            </a:r>
          </a:p>
          <a:p>
            <a:r>
              <a:rPr lang="fr-FR" b="1" dirty="0"/>
              <a:t>32 951 produits</a:t>
            </a:r>
          </a:p>
          <a:p>
            <a:r>
              <a:rPr lang="fr-FR" b="1" dirty="0"/>
              <a:t>100 000 commentaires</a:t>
            </a:r>
          </a:p>
        </p:txBody>
      </p:sp>
    </p:spTree>
    <p:extLst>
      <p:ext uri="{BB962C8B-B14F-4D97-AF65-F5344CB8AC3E}">
        <p14:creationId xmlns:p14="http://schemas.microsoft.com/office/powerpoint/2010/main" val="124168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B92937-4281-495C-9FEA-42C3DEE0A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DD139FE-33BB-4CA8-A4C1-1B5B1F6D4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Stabilité à l’initialisation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68D6EAB-90F3-4CC9-B737-B7254DEFE7A0}"/>
              </a:ext>
            </a:extLst>
          </p:cNvPr>
          <p:cNvSpPr txBox="1"/>
          <p:nvPr/>
        </p:nvSpPr>
        <p:spPr>
          <a:xfrm flipH="1">
            <a:off x="838200" y="2093564"/>
            <a:ext cx="924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i="0" dirty="0">
                <a:solidFill>
                  <a:srgbClr val="000000"/>
                </a:solidFill>
                <a:effectLst/>
              </a:rPr>
              <a:t>Etude de la stabilité de k-means avec 7 clusters à l’initialisation sur 10 itérations.</a:t>
            </a:r>
          </a:p>
          <a:p>
            <a:pPr algn="l"/>
            <a:r>
              <a:rPr lang="fr-FR" dirty="0">
                <a:solidFill>
                  <a:srgbClr val="000000"/>
                </a:solidFill>
              </a:rPr>
              <a:t>Calcul du score ARI </a:t>
            </a:r>
            <a:r>
              <a:rPr lang="fr-FR" i="0" dirty="0">
                <a:solidFill>
                  <a:srgbClr val="000000"/>
                </a:solidFill>
                <a:effectLst/>
              </a:rPr>
              <a:t>entre les différentes itérations.</a:t>
            </a:r>
            <a:endParaRPr lang="fr-FR" i="0" dirty="0">
              <a:solidFill>
                <a:srgbClr val="000000"/>
              </a:solidFill>
              <a:effectLst/>
              <a:ea typeface="Cambria" panose="020405030504060302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2ED78CE-B4F9-4891-8D72-58784D09B4A3}"/>
              </a:ext>
            </a:extLst>
          </p:cNvPr>
          <p:cNvSpPr txBox="1"/>
          <p:nvPr/>
        </p:nvSpPr>
        <p:spPr>
          <a:xfrm>
            <a:off x="5752213" y="4263656"/>
            <a:ext cx="432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L’initialisation est moyennement stable.</a:t>
            </a:r>
          </a:p>
          <a:p>
            <a:r>
              <a:rPr lang="fr-FR" dirty="0"/>
              <a:t>Moyenne du score ARI : 0,68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D643AB-0F0E-4789-8A1B-24B80B03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31" y="3292238"/>
            <a:ext cx="3601669" cy="26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32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EDB306-09E0-4E82-8F4D-20C0F8EB04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233939-68EF-4EF7-B607-396552A7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Stabilité dans le temps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DAD53D-48C1-4074-97BF-DBF0D7214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1" y="2545981"/>
            <a:ext cx="5152789" cy="35425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D623A48-716E-4611-BD54-5E7B4ED3D0CC}"/>
              </a:ext>
            </a:extLst>
          </p:cNvPr>
          <p:cNvSpPr txBox="1"/>
          <p:nvPr/>
        </p:nvSpPr>
        <p:spPr>
          <a:xfrm>
            <a:off x="838200" y="1792788"/>
            <a:ext cx="5403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Données de base : les clients de la 1ére année.</a:t>
            </a:r>
          </a:p>
          <a:p>
            <a:pPr marL="285750" indent="-285750">
              <a:buFontTx/>
              <a:buChar char="-"/>
            </a:pPr>
            <a:r>
              <a:rPr lang="fr-FR" dirty="0"/>
              <a:t>Utilisation de k-means pour définir les 7 clusters sur les données de base.</a:t>
            </a:r>
          </a:p>
          <a:p>
            <a:pPr marL="285750" indent="-285750">
              <a:buFontTx/>
              <a:buChar char="-"/>
            </a:pPr>
            <a:r>
              <a:rPr lang="fr-FR" dirty="0"/>
              <a:t>Pour chaque nouvelle période de 1 mois, segmentation avec k-means et calcule du score ARI entre la segmentation des données de base et la segmentation avec les données supplémentaires.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B32A14-8422-4F40-BDCA-FAC786C9EB3E}"/>
              </a:ext>
            </a:extLst>
          </p:cNvPr>
          <p:cNvSpPr txBox="1"/>
          <p:nvPr/>
        </p:nvSpPr>
        <p:spPr>
          <a:xfrm>
            <a:off x="838200" y="4821409"/>
            <a:ext cx="540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4 mois, le score ARI baisse fortement à 0,4.</a:t>
            </a:r>
          </a:p>
        </p:txBody>
      </p:sp>
    </p:spTree>
    <p:extLst>
      <p:ext uri="{BB962C8B-B14F-4D97-AF65-F5344CB8AC3E}">
        <p14:creationId xmlns:p14="http://schemas.microsoft.com/office/powerpoint/2010/main" val="256718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7999D-72AB-4EA7-8C07-7951C5F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36F84-5D22-4BA6-9293-E830804A489F}" type="slidenum">
              <a:rPr lang="fr-FR">
                <a:solidFill>
                  <a:schemeClr val="bg1"/>
                </a:solidFill>
              </a:rPr>
              <a:pPr/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Titre 10">
            <a:extLst>
              <a:ext uri="{FF2B5EF4-FFF2-40B4-BE49-F238E27FC236}">
                <a16:creationId xmlns:a16="http://schemas.microsoft.com/office/drawing/2014/main" id="{0D4D4646-BFFE-4015-A21D-F43035D3005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Conclusion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5E9EDB4-824F-4B74-9C64-C1374EE00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7049"/>
            <a:ext cx="11240589" cy="470605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fr-FR" dirty="0"/>
              <a:t>Une segmentation en 7 clusters des clients a pu être réalisée. Elle pourra être facilement utilisable par les équipes marketing :</a:t>
            </a:r>
          </a:p>
          <a:p>
            <a:pPr lvl="2">
              <a:buFontTx/>
              <a:buChar char="-"/>
            </a:pPr>
            <a:r>
              <a:rPr lang="fr-FR" sz="1800" dirty="0"/>
              <a:t>Gros client satisfait qui va s’endormir</a:t>
            </a:r>
          </a:p>
          <a:p>
            <a:pPr lvl="2">
              <a:buFontTx/>
              <a:buChar char="-"/>
            </a:pPr>
            <a:r>
              <a:rPr lang="fr-FR" sz="1800" dirty="0"/>
              <a:t>Petit client insatisfait, perdu</a:t>
            </a:r>
          </a:p>
          <a:p>
            <a:pPr lvl="2">
              <a:buFontTx/>
              <a:buChar char="-"/>
            </a:pPr>
            <a:r>
              <a:rPr lang="fr-FR" sz="1800" dirty="0"/>
              <a:t>Nouveau petit client satisfait</a:t>
            </a:r>
          </a:p>
          <a:p>
            <a:pPr lvl="2">
              <a:buFontTx/>
              <a:buChar char="-"/>
            </a:pPr>
            <a:r>
              <a:rPr lang="fr-FR" sz="1800" dirty="0"/>
              <a:t>Petit client satisfait, perdu</a:t>
            </a:r>
          </a:p>
          <a:p>
            <a:pPr lvl="2">
              <a:buFontTx/>
              <a:buChar char="-"/>
            </a:pPr>
            <a:r>
              <a:rPr lang="fr-FR" sz="1800" dirty="0"/>
              <a:t>Petit client régulier satisfait</a:t>
            </a:r>
          </a:p>
          <a:p>
            <a:pPr lvl="2">
              <a:buFontTx/>
              <a:buChar char="-"/>
            </a:pPr>
            <a:r>
              <a:rPr lang="fr-FR" sz="1800" dirty="0"/>
              <a:t>Nouveau petit client</a:t>
            </a:r>
          </a:p>
          <a:p>
            <a:pPr lvl="2">
              <a:buFontTx/>
              <a:buChar char="-"/>
            </a:pPr>
            <a:r>
              <a:rPr lang="fr-FR" sz="1800" dirty="0"/>
              <a:t>Nouveau petit client moyennement satisfait</a:t>
            </a:r>
          </a:p>
          <a:p>
            <a:pPr marL="914400" lvl="2" indent="0">
              <a:buNone/>
            </a:pPr>
            <a:endParaRPr lang="fr-FR" dirty="0"/>
          </a:p>
          <a:p>
            <a:r>
              <a:rPr lang="fr-FR" dirty="0"/>
              <a:t>L’étude de la stabilité dans le temps a permis de voir qu’une maintenance de la segmentation tous les 4 mois sera nécessaire.</a:t>
            </a:r>
          </a:p>
          <a:p>
            <a:endParaRPr lang="fr-FR" dirty="0"/>
          </a:p>
          <a:p>
            <a:r>
              <a:rPr lang="fr-FR" dirty="0"/>
              <a:t>La convention PEP8 a été respectée en utilisant </a:t>
            </a:r>
            <a:r>
              <a:rPr lang="fr-FR" i="1" dirty="0"/>
              <a:t>flake8 pycodestyle_magic</a:t>
            </a:r>
          </a:p>
        </p:txBody>
      </p:sp>
    </p:spTree>
    <p:extLst>
      <p:ext uri="{BB962C8B-B14F-4D97-AF65-F5344CB8AC3E}">
        <p14:creationId xmlns:p14="http://schemas.microsoft.com/office/powerpoint/2010/main" val="377142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0F91-86B1-4B59-BF06-5D5BF54C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6" y="564690"/>
            <a:ext cx="4503345" cy="1089529"/>
          </a:xfr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Century Gothic" panose="020B0502020202020204" pitchFamily="34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7B0C4-05CB-4095-9DC7-FB948999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36F84-5D22-4BA6-9293-E830804A489F}" type="slidenum">
              <a:rPr lang="fr-FR">
                <a:solidFill>
                  <a:schemeClr val="bg1"/>
                </a:solidFill>
              </a:rPr>
              <a:pPr/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Picture 4" descr="MPj04395360000[1]">
            <a:extLst>
              <a:ext uri="{FF2B5EF4-FFF2-40B4-BE49-F238E27FC236}">
                <a16:creationId xmlns:a16="http://schemas.microsoft.com/office/drawing/2014/main" id="{28516AE5-DD34-4B00-BE2F-152E761D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998" y="2414966"/>
            <a:ext cx="8578003" cy="3765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36449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3D977-8D82-43EB-BDC8-48196822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636F84-5D22-4BA6-9293-E830804A489F}" type="slidenum">
              <a:rPr lang="fr-FR">
                <a:solidFill>
                  <a:schemeClr val="bg1"/>
                </a:solidFill>
              </a:rPr>
              <a:pPr/>
              <a:t>34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Picture 5" descr="Thank you">
            <a:extLst>
              <a:ext uri="{FF2B5EF4-FFF2-40B4-BE49-F238E27FC236}">
                <a16:creationId xmlns:a16="http://schemas.microsoft.com/office/drawing/2014/main" id="{733DD5B3-C5B1-4AD0-B1C8-1860F4C8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685800"/>
            <a:ext cx="7620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218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000DEE-D601-4277-86C3-A9189E157E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2A1FC8A-140D-4189-B1BD-FA10429815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Analyse des données</a:t>
            </a:r>
            <a:endParaRPr lang="fr-FR" sz="2600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D884EC2-F242-44D3-893A-AA05151A5CEA}"/>
              </a:ext>
            </a:extLst>
          </p:cNvPr>
          <p:cNvGrpSpPr>
            <a:grpSpLocks noChangeAspect="1"/>
          </p:cNvGrpSpPr>
          <p:nvPr/>
        </p:nvGrpSpPr>
        <p:grpSpPr>
          <a:xfrm>
            <a:off x="9705975" y="365125"/>
            <a:ext cx="2047875" cy="2047875"/>
            <a:chOff x="10493136" y="409386"/>
            <a:chExt cx="1352203" cy="135220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12A2997-2925-4E46-BC25-B61AEC0E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136" y="409386"/>
              <a:ext cx="1352203" cy="1352203"/>
            </a:xfrm>
            <a:prstGeom prst="rect">
              <a:avLst/>
            </a:prstGeom>
          </p:spPr>
        </p:pic>
        <p:pic>
          <p:nvPicPr>
            <p:cNvPr id="8" name="Espace réservé du contenu 11">
              <a:extLst>
                <a:ext uri="{FF2B5EF4-FFF2-40B4-BE49-F238E27FC236}">
                  <a16:creationId xmlns:a16="http://schemas.microsoft.com/office/drawing/2014/main" id="{22C169BE-2BF5-4A23-B9EA-2C7BECE3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176" y="866751"/>
              <a:ext cx="401086" cy="401086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78CC6F5-B960-4B17-8C2A-F2B561B3B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5862" y="881842"/>
              <a:ext cx="344595" cy="401086"/>
            </a:xfrm>
            <a:prstGeom prst="rect">
              <a:avLst/>
            </a:prstGeom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FE0F3D0-2DAB-48A4-ABDB-E3D65CE86BB6}"/>
              </a:ext>
            </a:extLst>
          </p:cNvPr>
          <p:cNvSpPr txBox="1"/>
          <p:nvPr/>
        </p:nvSpPr>
        <p:spPr>
          <a:xfrm>
            <a:off x="838200" y="2532280"/>
            <a:ext cx="94693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manquantes (variables et ID entre les tables).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Ajustement des types de données (clés, dates).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dupliquées (commentaires).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Valeurs négatives (prix, frais de transport, paiement).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Filtre des dates de livraison supérieures à la plus récente date de commande.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Logique des dates (date de commande &lt; date de validation &lt; date transport &lt; date de livraison).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Paiements inférieurs ou égaux au prix + frais de transport.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5172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2D8A9-459C-4764-AA46-3DEC23E5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Feature engineering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085C12-215F-430B-96C6-321325CAAF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BCB0B3E-AC25-4F8B-BA8C-91CC3D4FD99A}"/>
              </a:ext>
            </a:extLst>
          </p:cNvPr>
          <p:cNvSpPr/>
          <p:nvPr/>
        </p:nvSpPr>
        <p:spPr>
          <a:xfrm>
            <a:off x="974530" y="1813705"/>
            <a:ext cx="3180742" cy="944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31D32D-65B7-440F-8C27-5DFAB76050B9}"/>
              </a:ext>
            </a:extLst>
          </p:cNvPr>
          <p:cNvSpPr txBox="1"/>
          <p:nvPr/>
        </p:nvSpPr>
        <p:spPr>
          <a:xfrm>
            <a:off x="974528" y="1813705"/>
            <a:ext cx="318074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200" b="1" u="sng" dirty="0"/>
              <a:t>Datas orders :</a:t>
            </a:r>
            <a:endParaRPr lang="fr-FR" sz="1200" dirty="0"/>
          </a:p>
          <a:p>
            <a:pPr marL="171450" indent="-171450">
              <a:buFontTx/>
              <a:buChar char="-"/>
            </a:pPr>
            <a:r>
              <a:rPr lang="fr-FR" sz="1200" dirty="0"/>
              <a:t>Heures de retard de livraison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Temps de préparation de la commande (jour)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Temps de livraison (jour)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13E9E84-4012-419F-BDA5-042406814792}"/>
              </a:ext>
            </a:extLst>
          </p:cNvPr>
          <p:cNvSpPr/>
          <p:nvPr/>
        </p:nvSpPr>
        <p:spPr>
          <a:xfrm>
            <a:off x="8186535" y="1682082"/>
            <a:ext cx="3180742" cy="944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6FC630F-BE38-4552-B856-33A5D58DA91D}"/>
                  </a:ext>
                </a:extLst>
              </p:cNvPr>
              <p:cNvSpPr txBox="1"/>
              <p:nvPr/>
            </p:nvSpPr>
            <p:spPr>
              <a:xfrm>
                <a:off x="8186533" y="1682082"/>
                <a:ext cx="3170547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200" b="1" u="sng" dirty="0"/>
                  <a:t>Datas products :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200" dirty="0"/>
                  <a:t>Réduction du nombre de catégories (73 à 11)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200" dirty="0"/>
                  <a:t>Volume de la commande (cm</a:t>
                </a:r>
                <a14:m>
                  <m:oMath xmlns:m="http://schemas.openxmlformats.org/officeDocument/2006/math">
                    <m:r>
                      <a:rPr lang="fr-FR" sz="1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fr-FR" sz="1200" dirty="0"/>
                  <a:t>)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200" dirty="0"/>
                  <a:t>Poids de la commande (g)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6FC630F-BE38-4552-B856-33A5D58DA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533" y="1682082"/>
                <a:ext cx="3170547" cy="830997"/>
              </a:xfrm>
              <a:prstGeom prst="rect">
                <a:avLst/>
              </a:prstGeom>
              <a:blipFill>
                <a:blip r:embed="rId2"/>
                <a:stretch>
                  <a:fillRect l="-192" t="-735" b="-5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81B436F-1236-47FA-943C-96CE170553C6}"/>
              </a:ext>
            </a:extLst>
          </p:cNvPr>
          <p:cNvSpPr/>
          <p:nvPr/>
        </p:nvSpPr>
        <p:spPr>
          <a:xfrm>
            <a:off x="4615501" y="3214961"/>
            <a:ext cx="3449504" cy="12654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AA6900-E688-41E3-8F81-B6673E8372D3}"/>
              </a:ext>
            </a:extLst>
          </p:cNvPr>
          <p:cNvSpPr txBox="1"/>
          <p:nvPr/>
        </p:nvSpPr>
        <p:spPr>
          <a:xfrm>
            <a:off x="4615499" y="3214961"/>
            <a:ext cx="3571034" cy="1200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200" b="1" u="sng" dirty="0"/>
              <a:t>Datas order items :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produits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produits différents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catégories de produits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Somme des prix des produits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Somme des frais de transport par commande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C467917-375A-4B27-80D4-73F500479B3D}"/>
              </a:ext>
            </a:extLst>
          </p:cNvPr>
          <p:cNvSpPr/>
          <p:nvPr/>
        </p:nvSpPr>
        <p:spPr>
          <a:xfrm>
            <a:off x="974530" y="5040815"/>
            <a:ext cx="3444997" cy="944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423B9A-11AF-4AD7-8130-E83DF2815677}"/>
              </a:ext>
            </a:extLst>
          </p:cNvPr>
          <p:cNvSpPr txBox="1"/>
          <p:nvPr/>
        </p:nvSpPr>
        <p:spPr>
          <a:xfrm>
            <a:off x="974529" y="5040815"/>
            <a:ext cx="35655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Datas order payments :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paiements séquentiels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type de paiement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Somme des paiements par commande</a:t>
            </a:r>
          </a:p>
          <a:p>
            <a:pPr marL="171450" indent="-171450">
              <a:buFontTx/>
              <a:buChar char="-"/>
            </a:pPr>
            <a:endParaRPr lang="fr-FR" sz="12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EC2A322-AFD4-4C09-AD68-644EC980003E}"/>
              </a:ext>
            </a:extLst>
          </p:cNvPr>
          <p:cNvSpPr/>
          <p:nvPr/>
        </p:nvSpPr>
        <p:spPr>
          <a:xfrm>
            <a:off x="8308063" y="4696996"/>
            <a:ext cx="3444997" cy="9447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0F591A5-269C-4099-8E66-00750453B0AC}"/>
              </a:ext>
            </a:extLst>
          </p:cNvPr>
          <p:cNvSpPr txBox="1"/>
          <p:nvPr/>
        </p:nvSpPr>
        <p:spPr>
          <a:xfrm>
            <a:off x="8308061" y="4696996"/>
            <a:ext cx="374042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Datas order reviews :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Nombre de caractères dans les commentaires par commande</a:t>
            </a:r>
          </a:p>
          <a:p>
            <a:pPr marL="171450" indent="-171450">
              <a:buFontTx/>
              <a:buChar char="-"/>
            </a:pPr>
            <a:r>
              <a:rPr lang="fr-FR" sz="1200" dirty="0"/>
              <a:t>Temps pour répondre à l’enquête de satisfaction</a:t>
            </a:r>
          </a:p>
        </p:txBody>
      </p:sp>
    </p:spTree>
    <p:extLst>
      <p:ext uri="{BB962C8B-B14F-4D97-AF65-F5344CB8AC3E}">
        <p14:creationId xmlns:p14="http://schemas.microsoft.com/office/powerpoint/2010/main" val="94768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0338EC-511F-40B0-9F92-A37A0B81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9"/>
            <a:ext cx="10515600" cy="1325563"/>
          </a:xfrm>
        </p:spPr>
        <p:txBody>
          <a:bodyPr/>
          <a:lstStyle/>
          <a:p>
            <a:r>
              <a:rPr lang="fr-FR" b="1" dirty="0"/>
              <a:t>Analyse exploratoire (1/5)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DD9A78-278B-4EE8-973F-07C2FF8A6D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1EEC5C-6DFD-4435-992A-A15C22A8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2472633"/>
            <a:ext cx="5350566" cy="24969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6D57C7-2BD3-491F-A655-E907D8321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15" y="1394791"/>
            <a:ext cx="4191001" cy="419100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848F20-6E6B-4CD4-AE2D-765E39200881}"/>
              </a:ext>
            </a:extLst>
          </p:cNvPr>
          <p:cNvSpPr txBox="1"/>
          <p:nvPr/>
        </p:nvSpPr>
        <p:spPr>
          <a:xfrm>
            <a:off x="1146313" y="1744472"/>
            <a:ext cx="165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/>
              <a:t>Datas orders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BB4E6F-2800-4AEE-BC01-7A8D6559299A}"/>
              </a:ext>
            </a:extLst>
          </p:cNvPr>
          <p:cNvSpPr txBox="1"/>
          <p:nvPr/>
        </p:nvSpPr>
        <p:spPr>
          <a:xfrm>
            <a:off x="1245704" y="5066783"/>
            <a:ext cx="383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commandes sont croissantes dans le temps et semblent arriver à un plateau en 2018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C5EA9A-73DE-403F-B93F-B4AEA4ADA8F8}"/>
              </a:ext>
            </a:extLst>
          </p:cNvPr>
          <p:cNvSpPr txBox="1"/>
          <p:nvPr/>
        </p:nvSpPr>
        <p:spPr>
          <a:xfrm>
            <a:off x="7828719" y="5019260"/>
            <a:ext cx="26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89% des commandes sont livrées dans les temps</a:t>
            </a:r>
          </a:p>
        </p:txBody>
      </p:sp>
    </p:spTree>
    <p:extLst>
      <p:ext uri="{BB962C8B-B14F-4D97-AF65-F5344CB8AC3E}">
        <p14:creationId xmlns:p14="http://schemas.microsoft.com/office/powerpoint/2010/main" val="3559510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808557-53F3-420F-B5E1-5E434A1A0C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A0ABF7C-1E64-4138-B3E6-1693168E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9"/>
            <a:ext cx="10515600" cy="1325563"/>
          </a:xfrm>
        </p:spPr>
        <p:txBody>
          <a:bodyPr/>
          <a:lstStyle/>
          <a:p>
            <a:r>
              <a:rPr lang="fr-FR" b="1" dirty="0"/>
              <a:t>Analyse exploratoire (2/5)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A1501A-6739-4CF6-88D6-D8A18C8213DA}"/>
              </a:ext>
            </a:extLst>
          </p:cNvPr>
          <p:cNvSpPr txBox="1"/>
          <p:nvPr/>
        </p:nvSpPr>
        <p:spPr>
          <a:xfrm>
            <a:off x="1146313" y="1744472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/>
              <a:t>Datas order items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8E9857-906A-4A19-AC24-CC8AA7984789}"/>
              </a:ext>
            </a:extLst>
          </p:cNvPr>
          <p:cNvSpPr txBox="1"/>
          <p:nvPr/>
        </p:nvSpPr>
        <p:spPr>
          <a:xfrm>
            <a:off x="1073500" y="4859621"/>
            <a:ext cx="372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 moyenne 1 produit par commande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F5C1DC7-6FAA-4ADE-9F97-C7840418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1" y="2892901"/>
            <a:ext cx="4690267" cy="196672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9F5E00C-523F-4FAD-9588-376B1EA9D5B4}"/>
              </a:ext>
            </a:extLst>
          </p:cNvPr>
          <p:cNvSpPr txBox="1"/>
          <p:nvPr/>
        </p:nvSpPr>
        <p:spPr>
          <a:xfrm>
            <a:off x="7812231" y="2765830"/>
            <a:ext cx="352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prix des produits par commande est de 87 reals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A8A85-8640-47B3-90B0-CD582EC85ACD}"/>
              </a:ext>
            </a:extLst>
          </p:cNvPr>
          <p:cNvSpPr txBox="1"/>
          <p:nvPr/>
        </p:nvSpPr>
        <p:spPr>
          <a:xfrm>
            <a:off x="7742656" y="5641951"/>
            <a:ext cx="380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des frais de transport par commande est de 17 reals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732850-783B-4652-96BB-E77CDCB8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60" y="824604"/>
            <a:ext cx="4690267" cy="19885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C3970DD-24DA-4FC6-B182-FE0E0FD5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061" y="3691699"/>
            <a:ext cx="4690266" cy="19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44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4CB4FCC-3900-499D-B605-F1878D59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76" y="794896"/>
            <a:ext cx="5495981" cy="225400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33C8DA-A32F-4755-9759-C813598181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3D71E7F-813D-4E1D-829C-9F245BE2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9"/>
            <a:ext cx="10515600" cy="1325563"/>
          </a:xfrm>
        </p:spPr>
        <p:txBody>
          <a:bodyPr/>
          <a:lstStyle/>
          <a:p>
            <a:r>
              <a:rPr lang="fr-FR" b="1" dirty="0"/>
              <a:t>Analyse exploratoire (3/5)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2220FA-4F04-4314-9C62-433336AE7323}"/>
              </a:ext>
            </a:extLst>
          </p:cNvPr>
          <p:cNvSpPr txBox="1"/>
          <p:nvPr/>
        </p:nvSpPr>
        <p:spPr>
          <a:xfrm>
            <a:off x="1146313" y="1744472"/>
            <a:ext cx="253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/>
              <a:t>Datas order payments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4E2556-CAE9-4F55-BC22-BAED1D111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3" y="2240653"/>
            <a:ext cx="5970402" cy="27861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33BA2CF-856A-46EB-A6DC-7FBA629B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74" y="3729638"/>
            <a:ext cx="5639983" cy="24198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4F6CE02-1FF6-409E-8725-4307CE663A76}"/>
              </a:ext>
            </a:extLst>
          </p:cNvPr>
          <p:cNvSpPr txBox="1"/>
          <p:nvPr/>
        </p:nvSpPr>
        <p:spPr>
          <a:xfrm>
            <a:off x="1184166" y="4935550"/>
            <a:ext cx="380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5 types de paiement, la majorité des paiements sont fait par carte de crédit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1C44521-64FA-480B-9E4D-5F6B9E97A5F8}"/>
              </a:ext>
            </a:extLst>
          </p:cNvPr>
          <p:cNvSpPr txBox="1"/>
          <p:nvPr/>
        </p:nvSpPr>
        <p:spPr>
          <a:xfrm>
            <a:off x="7050923" y="2895478"/>
            <a:ext cx="458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En moyenne 1 seul type de paiement par commande est utilisé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68F789-BB13-4BE6-96FF-A5C03F8F5542}"/>
              </a:ext>
            </a:extLst>
          </p:cNvPr>
          <p:cNvSpPr txBox="1"/>
          <p:nvPr/>
        </p:nvSpPr>
        <p:spPr>
          <a:xfrm>
            <a:off x="7245564" y="5878438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des paiements est de 105 reals</a:t>
            </a:r>
          </a:p>
        </p:txBody>
      </p:sp>
    </p:spTree>
    <p:extLst>
      <p:ext uri="{BB962C8B-B14F-4D97-AF65-F5344CB8AC3E}">
        <p14:creationId xmlns:p14="http://schemas.microsoft.com/office/powerpoint/2010/main" val="3015014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7A3C3A-591A-4015-85BC-F14E94E182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3B2AAFC-F56B-4659-BFA1-71E372857DF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0ADCD66-C0F8-42A9-91D3-35A7AB8E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49"/>
            <a:ext cx="10515600" cy="1325563"/>
          </a:xfrm>
        </p:spPr>
        <p:txBody>
          <a:bodyPr/>
          <a:lstStyle/>
          <a:p>
            <a:r>
              <a:rPr lang="fr-FR" b="1" dirty="0"/>
              <a:t>Analyse exploratoire (4/5)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3062F93-3DA6-4BD9-85DE-9C05AC2F9187}"/>
              </a:ext>
            </a:extLst>
          </p:cNvPr>
          <p:cNvSpPr txBox="1"/>
          <p:nvPr/>
        </p:nvSpPr>
        <p:spPr>
          <a:xfrm>
            <a:off x="1146313" y="1744472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u="sng" dirty="0"/>
              <a:t>Datas order reviews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C3FE902-76A7-4262-801C-2FA9CD43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6" y="2772573"/>
            <a:ext cx="4908912" cy="26520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4BEC6FB-8EC8-4D4F-BA8E-35089E8B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83" y="2843167"/>
            <a:ext cx="5310170" cy="223189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DE6823B-55F8-409A-9688-90A0A7B6EE4A}"/>
              </a:ext>
            </a:extLst>
          </p:cNvPr>
          <p:cNvSpPr txBox="1"/>
          <p:nvPr/>
        </p:nvSpPr>
        <p:spPr>
          <a:xfrm>
            <a:off x="1263133" y="5239910"/>
            <a:ext cx="300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des notes de satisfaction est de 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6C9CCF6-C0DB-4E6A-B3E3-4E16D0D26743}"/>
              </a:ext>
            </a:extLst>
          </p:cNvPr>
          <p:cNvSpPr txBox="1"/>
          <p:nvPr/>
        </p:nvSpPr>
        <p:spPr>
          <a:xfrm>
            <a:off x="7190628" y="4830761"/>
            <a:ext cx="371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La médiane du nombre de caractères dans les commentaires est de 0</a:t>
            </a:r>
          </a:p>
        </p:txBody>
      </p:sp>
    </p:spTree>
    <p:extLst>
      <p:ext uri="{BB962C8B-B14F-4D97-AF65-F5344CB8AC3E}">
        <p14:creationId xmlns:p14="http://schemas.microsoft.com/office/powerpoint/2010/main" val="408267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4680</TotalTime>
  <Words>2474</Words>
  <Application>Microsoft Office PowerPoint</Application>
  <PresentationFormat>Grand écran</PresentationFormat>
  <Paragraphs>434</Paragraphs>
  <Slides>34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Century Gothic</vt:lpstr>
      <vt:lpstr>Helvetica Neue</vt:lpstr>
      <vt:lpstr>Montserrat</vt:lpstr>
      <vt:lpstr>Symbol</vt:lpstr>
      <vt:lpstr>Wingdings</vt:lpstr>
      <vt:lpstr>Thème Office</vt:lpstr>
      <vt:lpstr>Présentation PowerPoint</vt:lpstr>
      <vt:lpstr>Les objectifs</vt:lpstr>
      <vt:lpstr>Les données</vt:lpstr>
      <vt:lpstr>Présentation PowerPoint</vt:lpstr>
      <vt:lpstr>Feature engineering</vt:lpstr>
      <vt:lpstr>Analyse exploratoire (1/5)</vt:lpstr>
      <vt:lpstr>Analyse exploratoire (2/5)</vt:lpstr>
      <vt:lpstr>Analyse exploratoire (3/5)</vt:lpstr>
      <vt:lpstr>Analyse exploratoire (4/5)</vt:lpstr>
      <vt:lpstr>Analyse exploratoire (5/5)</vt:lpstr>
      <vt:lpstr>Merge des données</vt:lpstr>
      <vt:lpstr>Agrégation des données</vt:lpstr>
      <vt:lpstr>Exploration des données agrégées (1/3)</vt:lpstr>
      <vt:lpstr>Exploration des données agrégées (2/3)</vt:lpstr>
      <vt:lpstr>Exploration des données agrégées (3/3)</vt:lpstr>
      <vt:lpstr>Analyse en Composantes Principales : ACP </vt:lpstr>
      <vt:lpstr>Segmentation</vt:lpstr>
      <vt:lpstr>Recherche du meilleur nombre de clusters (1/5)</vt:lpstr>
      <vt:lpstr>Recherche du meilleur nombre de clusters (2/5)</vt:lpstr>
      <vt:lpstr>Recherche du meilleur nombre de clusters (3/5)</vt:lpstr>
      <vt:lpstr>Recherche du meilleur nombre de clusters (4/5)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Recherche du meilleur nombre de clusters (5/5)</vt:lpstr>
      <vt:lpstr>Visualisation des 7 clusters </vt:lpstr>
      <vt:lpstr>Stabilité à l’initialisation</vt:lpstr>
      <vt:lpstr>Stabilité dans le temps</vt:lpstr>
      <vt:lpstr>Présentation PowerPoint</vt:lpstr>
      <vt:lpstr>Questions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Hugues Antoine</dc:creator>
  <cp:lastModifiedBy>Hugues Antoine</cp:lastModifiedBy>
  <cp:revision>80</cp:revision>
  <dcterms:created xsi:type="dcterms:W3CDTF">2021-09-14T16:12:41Z</dcterms:created>
  <dcterms:modified xsi:type="dcterms:W3CDTF">2021-09-27T15:24:31Z</dcterms:modified>
</cp:coreProperties>
</file>